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82" r:id="rId2"/>
    <p:sldId id="283" r:id="rId3"/>
    <p:sldId id="257" r:id="rId4"/>
    <p:sldId id="258" r:id="rId5"/>
    <p:sldId id="260" r:id="rId6"/>
    <p:sldId id="261" r:id="rId7"/>
    <p:sldId id="285" r:id="rId8"/>
    <p:sldId id="262" r:id="rId9"/>
    <p:sldId id="265" r:id="rId10"/>
    <p:sldId id="266" r:id="rId11"/>
    <p:sldId id="269" r:id="rId12"/>
    <p:sldId id="270" r:id="rId13"/>
    <p:sldId id="286" r:id="rId14"/>
    <p:sldId id="271" r:id="rId15"/>
    <p:sldId id="279" r:id="rId16"/>
    <p:sldId id="272" r:id="rId17"/>
    <p:sldId id="273" r:id="rId18"/>
    <p:sldId id="274" r:id="rId19"/>
    <p:sldId id="280" r:id="rId20"/>
    <p:sldId id="281" r:id="rId21"/>
    <p:sldId id="275" r:id="rId22"/>
    <p:sldId id="276" r:id="rId23"/>
    <p:sldId id="277" r:id="rId24"/>
    <p:sldId id="278" r:id="rId25"/>
    <p:sldId id="28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33442-3580-46C4-A48D-A4DC0C29FAB5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A9A4C-979E-4C7E-BECD-7AD5E9CB78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02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9A4C-979E-4C7E-BECD-7AD5E9CB789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Vložit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clipart</a:t>
            </a:r>
            <a:r>
              <a:rPr lang="cs-CZ" baseline="0" dirty="0" smtClean="0"/>
              <a:t> stromu a podle tohoto obrázku vytvořit totéž.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74A7-874E-4B6F-81E0-75FC6CB73EF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6F1F-FD85-42A5-9A23-5FF0592CC49C}" type="datetime1">
              <a:rPr lang="cs-CZ" smtClean="0"/>
              <a:t>19.5.2013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8B01-3F07-43F3-A387-44CD47023C32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616-5A96-4A22-8996-D81076759671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2E8E-BFE6-4B4B-923C-7C3A2A3F6D5F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F24-E02D-41DB-96B5-1CDD7DCC621E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D943-96EC-499D-BB3F-C860E226E4D3}" type="datetime1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B8C-5C7D-44FB-847F-31E73F111846}" type="datetime1">
              <a:rPr lang="cs-CZ" smtClean="0"/>
              <a:t>19.5.2013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1A59-81B8-4482-8998-18A3DBA8BC44}" type="datetime1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B959-A6F1-4BE2-ABA3-540642898D44}" type="datetime1">
              <a:rPr lang="cs-CZ" smtClean="0"/>
              <a:t>19.5.2013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6AC-1A1F-41C1-9048-56DEDDC7A13A}" type="datetime1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8B54-FABD-4325-8474-5103EB76CA98}" type="datetime1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E78C90-DB21-404D-8772-BED768620852}" type="datetime1">
              <a:rPr lang="cs-CZ" smtClean="0"/>
              <a:t>19.5.2013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364D5E-6246-4515-8EE3-195E1901E5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%C5%A1%C3%A1l&amp;ex=1#ai:MC900113486|" TargetMode="External"/><Relationship Id="rId13" Type="http://schemas.openxmlformats.org/officeDocument/2006/relationships/hyperlink" Target="http://office.microsoft.com/cs-cz/images/results.aspx?qu=jepti%C5%A1ka&amp;ex=1#ai:MC900435069|" TargetMode="External"/><Relationship Id="rId3" Type="http://schemas.openxmlformats.org/officeDocument/2006/relationships/hyperlink" Target="http://office.microsoft.com/cs-cz/images/results.aspx?qu=kniha&amp;ex=1#ai:MC900441734|mt:1|" TargetMode="External"/><Relationship Id="rId7" Type="http://schemas.openxmlformats.org/officeDocument/2006/relationships/hyperlink" Target="http://office.microsoft.com/cs-cz/images/results.aspx?qu=Praha&amp;ex=1#ai:MP900427886|" TargetMode="External"/><Relationship Id="rId12" Type="http://schemas.openxmlformats.org/officeDocument/2006/relationships/hyperlink" Target="http://office.microsoft.com/cs-cz/images/results.aspx?qu=biskup&amp;ex=1#ai:MC900378777|" TargetMode="External"/><Relationship Id="rId2" Type="http://schemas.openxmlformats.org/officeDocument/2006/relationships/hyperlink" Target="http://office.microsoft.com/cs-cz/images/results.aspx?qu=spisovatel&amp;ex=1#ai:MC900297977|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ffice.microsoft.com/cs-cz/images/results.aspx?qu=k%C5%99est&amp;ex=1#ai:MC900332894|" TargetMode="External"/><Relationship Id="rId11" Type="http://schemas.openxmlformats.org/officeDocument/2006/relationships/hyperlink" Target="http://office.microsoft.com/cs-cz/images/results.aspx?qu=ryt%C3%AD%C5%99&amp;ex=1#ai:MC900149324|" TargetMode="External"/><Relationship Id="rId5" Type="http://schemas.openxmlformats.org/officeDocument/2006/relationships/hyperlink" Target="http://office.microsoft.com/cs-cz/images/results.aspx?qu=kn%C4%9Bz&amp;ex=1#ai:MC900197796|" TargetMode="External"/><Relationship Id="rId10" Type="http://schemas.openxmlformats.org/officeDocument/2006/relationships/hyperlink" Target="http://office.microsoft.com/cs-cz/images/results.aspx?qu=mince&amp;ex=1#ai:MC900436305|" TargetMode="External"/><Relationship Id="rId4" Type="http://schemas.openxmlformats.org/officeDocument/2006/relationships/hyperlink" Target="http://www.clker.com/clipart-13476.html" TargetMode="External"/><Relationship Id="rId9" Type="http://schemas.openxmlformats.org/officeDocument/2006/relationships/hyperlink" Target="http://office.microsoft.com/cs-cz/images/results.aspx?qu=d%C3%BDka&amp;ex=1#ai:MC900335779|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7" y="260648"/>
            <a:ext cx="804842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20" y="4761344"/>
            <a:ext cx="7217311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7" y="260648"/>
            <a:ext cx="116416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3" y="1844824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Název vzdělávacího materiálu: Český středověk</a:t>
            </a:r>
          </a:p>
          <a:p>
            <a:r>
              <a:rPr lang="cs-CZ" dirty="0" smtClean="0"/>
              <a:t>Číslo </a:t>
            </a:r>
            <a:r>
              <a:rPr lang="cs-CZ" dirty="0"/>
              <a:t>materiálu v sadě, (šablona, sada): </a:t>
            </a:r>
            <a:r>
              <a:rPr lang="cs-CZ" dirty="0" smtClean="0"/>
              <a:t>VY_32_INOVACE _03</a:t>
            </a:r>
          </a:p>
          <a:p>
            <a:r>
              <a:rPr lang="cs-CZ" dirty="0" smtClean="0"/>
              <a:t>Autor </a:t>
            </a:r>
            <a:r>
              <a:rPr lang="cs-CZ" dirty="0"/>
              <a:t>materiálu: </a:t>
            </a:r>
            <a:r>
              <a:rPr lang="cs-CZ" dirty="0" smtClean="0"/>
              <a:t>Mgr. Lucie Plechatá</a:t>
            </a:r>
            <a:r>
              <a:rPr lang="cs-CZ" dirty="0"/>
              <a:t>	</a:t>
            </a:r>
          </a:p>
          <a:p>
            <a:r>
              <a:rPr lang="cs-CZ" dirty="0" smtClean="0"/>
              <a:t>Vzdělávací </a:t>
            </a:r>
            <a:r>
              <a:rPr lang="cs-CZ" dirty="0"/>
              <a:t>oblast, vzdělávací obor, vyučovací předmět, ročník/y: </a:t>
            </a:r>
            <a:endParaRPr lang="cs-CZ" dirty="0" smtClean="0"/>
          </a:p>
          <a:p>
            <a:r>
              <a:rPr lang="cs-CZ" dirty="0" smtClean="0"/>
              <a:t>Člověk a společnost, dějepis, </a:t>
            </a:r>
            <a:r>
              <a:rPr lang="cs-CZ" dirty="0"/>
              <a:t>7</a:t>
            </a:r>
            <a:r>
              <a:rPr lang="cs-CZ" dirty="0" smtClean="0"/>
              <a:t>. ročník</a:t>
            </a:r>
          </a:p>
          <a:p>
            <a:r>
              <a:rPr lang="cs-CZ" dirty="0" smtClean="0"/>
              <a:t>Téma</a:t>
            </a:r>
            <a:r>
              <a:rPr lang="cs-CZ" dirty="0"/>
              <a:t>: </a:t>
            </a:r>
            <a:r>
              <a:rPr lang="cs-CZ" dirty="0" smtClean="0"/>
              <a:t>Počátky českého státu</a:t>
            </a:r>
            <a:endParaRPr lang="cs-CZ" dirty="0"/>
          </a:p>
          <a:p>
            <a:r>
              <a:rPr lang="cs-CZ" dirty="0" smtClean="0"/>
              <a:t>Anotace: Žáci se seznámí se vývojem našeho území za vlády prvních Přemyslovců a založením biskupství v českých zemích.</a:t>
            </a:r>
          </a:p>
          <a:p>
            <a:r>
              <a:rPr lang="cs-CZ" dirty="0" smtClean="0"/>
              <a:t>Materiál </a:t>
            </a:r>
            <a:r>
              <a:rPr lang="cs-CZ" dirty="0"/>
              <a:t>byl vytvořen (datum, období): </a:t>
            </a:r>
            <a:r>
              <a:rPr lang="cs-CZ" dirty="0" smtClean="0"/>
              <a:t>11. 12. 2011</a:t>
            </a:r>
            <a:endParaRPr lang="cs-CZ" dirty="0" smtClean="0"/>
          </a:p>
          <a:p>
            <a:r>
              <a:rPr lang="cs-CZ" dirty="0" smtClean="0"/>
              <a:t>Ověření ve výuce: </a:t>
            </a:r>
            <a:r>
              <a:rPr lang="cs-CZ" dirty="0" smtClean="0"/>
              <a:t>12. 1. </a:t>
            </a:r>
            <a:r>
              <a:rPr lang="cs-CZ" smtClean="0"/>
              <a:t>2012</a:t>
            </a:r>
            <a:r>
              <a:rPr lang="cs-CZ" smtClean="0"/>
              <a:t>, </a:t>
            </a:r>
            <a:r>
              <a:rPr lang="cs-CZ" dirty="0" smtClean="0"/>
              <a:t>7. </a:t>
            </a:r>
            <a:r>
              <a:rPr lang="cs-CZ" dirty="0"/>
              <a:t>B</a:t>
            </a:r>
            <a:r>
              <a:rPr lang="cs-CZ" dirty="0" smtClean="0"/>
              <a:t>, Mgr. Lucie Plechatá</a:t>
            </a:r>
            <a:r>
              <a:rPr lang="cs-CZ" dirty="0"/>
              <a:t>			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22064"/>
            <a:ext cx="5760640" cy="365125"/>
          </a:xfrm>
        </p:spPr>
        <p:txBody>
          <a:bodyPr/>
          <a:lstStyle/>
          <a:p>
            <a:r>
              <a:rPr lang="cs-CZ" dirty="0" smtClean="0"/>
              <a:t>VY_32_INOVACE_03_Počátky českého státu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4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Bořivojovi synové – </a:t>
            </a:r>
            <a:r>
              <a:rPr lang="cs-CZ" sz="2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Spytihněv</a:t>
            </a:r>
            <a:r>
              <a:rPr lang="cs-CZ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I. a Vratislav I.</a:t>
            </a:r>
            <a:endParaRPr lang="cs-CZ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7" y="1214422"/>
            <a:ext cx="3714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 vládě těchto dvou panovníků toho je velmi málo známo.</a:t>
            </a:r>
          </a:p>
          <a:p>
            <a:r>
              <a:rPr lang="cs-CZ" sz="2400" dirty="0" smtClean="0"/>
              <a:t>Roku 895, po smrti Svatoplukově, odepřela „knížata Čechů“ poslušnost Velké Moravě a uznala lenní závislost na východofranské říši.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71935" y="184482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Spytihněv</a:t>
            </a:r>
            <a:r>
              <a:rPr lang="cs-CZ" sz="2800" dirty="0" smtClean="0"/>
              <a:t> I. vládl 894 -  915.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1124744"/>
            <a:ext cx="457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Vratislav I. vládl 915 – 921.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71934" y="3068960"/>
            <a:ext cx="4676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Vratislav I.</a:t>
            </a:r>
            <a:r>
              <a:rPr lang="cs-CZ" sz="2400" dirty="0" smtClean="0"/>
              <a:t> si vzal za manželku </a:t>
            </a:r>
            <a:r>
              <a:rPr lang="cs-CZ" sz="2400" dirty="0" smtClean="0">
                <a:solidFill>
                  <a:srgbClr val="FFC000"/>
                </a:solidFill>
              </a:rPr>
              <a:t>Drahomíru</a:t>
            </a:r>
            <a:r>
              <a:rPr lang="cs-CZ" sz="2400" dirty="0" smtClean="0"/>
              <a:t>, která pocházela z kmene </a:t>
            </a:r>
            <a:r>
              <a:rPr lang="cs-CZ" sz="2400" dirty="0" err="1" smtClean="0"/>
              <a:t>Stodoranů</a:t>
            </a:r>
            <a:r>
              <a:rPr lang="cs-CZ" sz="2400" dirty="0" smtClean="0"/>
              <a:t> patřícího k  Polabským Slovanům. Po sňatku se nechala pokřtít, ale svého pohanství se nevzdala. Stala se matkou pozdějších panovníků </a:t>
            </a:r>
            <a:r>
              <a:rPr lang="cs-CZ" sz="2400" dirty="0" smtClean="0">
                <a:solidFill>
                  <a:srgbClr val="FFC000"/>
                </a:solidFill>
              </a:rPr>
              <a:t>Václava a Boleslava I.</a:t>
            </a:r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Vražda Ludmily</a:t>
            </a:r>
            <a:endParaRPr lang="cs-CZ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571612"/>
            <a:ext cx="7747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 Vratislavově smrti se výchovy budoucího knížete Václava ujala zbožná kněžna Ludmila. Stala se tak trnem v oku své snaše Drahomíře, která se držela pohanských kultů svých předků. Přestože se Ludmila ukryla do ústraní Tetína, její vliv to neoslabilo, proto Drahomíra najala vrahy, jež Ludmilu </a:t>
            </a:r>
            <a:r>
              <a:rPr lang="cs-CZ" sz="2000" dirty="0" smtClean="0">
                <a:solidFill>
                  <a:srgbClr val="FFC000"/>
                </a:solidFill>
              </a:rPr>
              <a:t>na Tetíně </a:t>
            </a:r>
            <a:r>
              <a:rPr lang="cs-CZ" sz="2000" dirty="0" smtClean="0"/>
              <a:t>uškrtili </a:t>
            </a:r>
            <a:r>
              <a:rPr lang="cs-CZ" sz="2000" dirty="0" smtClean="0">
                <a:solidFill>
                  <a:srgbClr val="FFC000"/>
                </a:solidFill>
              </a:rPr>
              <a:t>15. 9. 921.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3429000"/>
            <a:ext cx="824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Jednomu z vrahů se podařilo uprchnout, druhý byl i s příbuznými zavražděn na příkaz Drahomíry.</a:t>
            </a:r>
          </a:p>
          <a:p>
            <a:r>
              <a:rPr lang="cs-CZ" sz="2000" dirty="0" smtClean="0"/>
              <a:t>Ostatky sv. Ludmily byly vnukem Václavem převezeny do </a:t>
            </a:r>
            <a:r>
              <a:rPr lang="cs-CZ" sz="2000" dirty="0" smtClean="0">
                <a:solidFill>
                  <a:srgbClr val="FFC000"/>
                </a:solidFill>
              </a:rPr>
              <a:t>baziliky sv. Jiří na Pražském hradě.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52439"/>
            <a:ext cx="2711731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Václav </a:t>
            </a:r>
            <a:r>
              <a:rPr lang="cs-CZ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(vládl 925 – 28.9.935)</a:t>
            </a:r>
            <a:endParaRPr lang="cs-CZ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9059" y="1714488"/>
            <a:ext cx="4857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začátku své vlády musel Václav hájit zemi proti saskému panovníkovi Jindřichovi I. Ptáčníkovi. Ten Čechy už zavázal placením tributu, který už předtím zdejší vládcové platili východofranské říši. </a:t>
            </a:r>
          </a:p>
          <a:p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Co je to tribut?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Tribut</a:t>
            </a:r>
            <a:r>
              <a:rPr lang="cs-CZ" sz="2400" i="1" dirty="0" smtClean="0"/>
              <a:t> – </a:t>
            </a:r>
            <a:r>
              <a:rPr lang="cs-CZ" sz="2400" dirty="0" smtClean="0"/>
              <a:t>poplatek za mír</a:t>
            </a:r>
          </a:p>
          <a:p>
            <a:r>
              <a:rPr lang="cs-CZ" sz="2400" dirty="0" smtClean="0"/>
              <a:t>Za Václava odváděly Čechy 120 volů a 500 hřiven stříbra.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" y="332656"/>
            <a:ext cx="2997000" cy="3996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66116" y="4581128"/>
            <a:ext cx="299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Socha Václava na Václavském náměstí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978896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Václav </a:t>
            </a:r>
            <a:r>
              <a:rPr lang="cs-CZ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(vládl 925 – 28.9.935)</a:t>
            </a:r>
            <a:endParaRPr lang="cs-CZ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80111" y="2564904"/>
            <a:ext cx="3240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Václav je líčen v legendách jako světec a ideální panovník, další přemyslovští panovníci od něho začali odvozovat své postavení, stal se věčným knížetem a ochráncem Čech.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6116" y="1414517"/>
            <a:ext cx="299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Socha Václava na Vyšehradě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1064"/>
            <a:ext cx="4896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Vražda Václava</a:t>
            </a:r>
            <a:endParaRPr lang="cs-CZ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1620083"/>
            <a:ext cx="529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Václav se dostal do sporu o vládu s mladším Boleslavem.</a:t>
            </a:r>
          </a:p>
          <a:p>
            <a:r>
              <a:rPr lang="cs-CZ" sz="2800" dirty="0" smtClean="0"/>
              <a:t>Podle legendy ho Boleslav vylákal do svého sídla ve Staré Boleslavi, kde ho přepadl s dalšími vrahy </a:t>
            </a:r>
            <a:r>
              <a:rPr lang="cs-CZ" sz="2800" dirty="0" smtClean="0">
                <a:solidFill>
                  <a:srgbClr val="FFC000"/>
                </a:solidFill>
              </a:rPr>
              <a:t>28. 9. 935 </a:t>
            </a:r>
            <a:r>
              <a:rPr lang="cs-CZ" sz="2800" dirty="0" smtClean="0"/>
              <a:t>(někdy 929) před kostelem sv. Kosmy a Damiána, když se Václav ubíral na ranní bohoslužbu.</a:t>
            </a:r>
          </a:p>
          <a:p>
            <a:r>
              <a:rPr lang="cs-CZ" sz="2800" dirty="0" smtClean="0"/>
              <a:t>Byl </a:t>
            </a:r>
            <a:r>
              <a:rPr lang="cs-CZ" sz="2800" dirty="0" err="1" smtClean="0"/>
              <a:t>proboden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65" y="1772816"/>
            <a:ext cx="2219351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285729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Zdůvodněte, proč se ve významných chvílích našeho národa </a:t>
            </a:r>
            <a:r>
              <a:rPr lang="cs-CZ" sz="2400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lidé</a:t>
            </a:r>
            <a:r>
              <a:rPr lang="cs-CZ" sz="2400" dirty="0" smtClean="0">
                <a:solidFill>
                  <a:srgbClr val="FFC000"/>
                </a:solidFill>
              </a:rPr>
              <a:t> shromažďují právě u sochy sv. Václava?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1472" y="1285860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Které postavy naší historie obklopují sv. Václava?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00431" y="5445224"/>
            <a:ext cx="5429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sv. Ludmila, sv. Prokop, sv. Anežka, sv. Vojtěch</a:t>
            </a:r>
            <a:endParaRPr lang="cs-CZ" sz="2400" dirty="0"/>
          </a:p>
        </p:txBody>
      </p:sp>
      <p:pic>
        <p:nvPicPr>
          <p:cNvPr id="35844" name="Picture 4" descr="http://ceskamena.okamzite.eu/obrazky/20kc.jpg"/>
          <p:cNvPicPr>
            <a:picLocks noChangeAspect="1" noChangeArrowheads="1"/>
          </p:cNvPicPr>
          <p:nvPr/>
        </p:nvPicPr>
        <p:blipFill>
          <a:blip r:embed="rId2"/>
          <a:srcRect l="52191" t="4279" r="2388" b="3930"/>
          <a:stretch>
            <a:fillRect/>
          </a:stretch>
        </p:blipFill>
        <p:spPr bwMode="auto">
          <a:xfrm>
            <a:off x="5572132" y="1628800"/>
            <a:ext cx="2520024" cy="2520000"/>
          </a:xfrm>
          <a:prstGeom prst="ellipse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500431" y="429309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Na které minci najdeme portrét sv. Václava?</a:t>
            </a:r>
          </a:p>
          <a:p>
            <a:r>
              <a:rPr lang="cs-CZ" sz="2000" dirty="0" smtClean="0"/>
              <a:t>Co znamená nápis </a:t>
            </a:r>
            <a:r>
              <a:rPr lang="cs-CZ" sz="2000" i="1" dirty="0" smtClean="0"/>
              <a:t>Svatý Václave, nedej zahynout nám budoucím.</a:t>
            </a:r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4" y="2078800"/>
            <a:ext cx="3105000" cy="41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3684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Boleslav I. Ukrutný </a:t>
            </a:r>
            <a:r>
              <a:rPr lang="cs-CZ" sz="2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(vládl 935 – 967/972)</a:t>
            </a:r>
            <a:endParaRPr lang="cs-CZ" sz="2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43307" y="1643050"/>
            <a:ext cx="5072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Dlouho vzdoroval saskému panovníkovi Otovi I., nakonec se s ním smířil, ale také on se musel zavázat k placení tributu. </a:t>
            </a:r>
          </a:p>
          <a:p>
            <a:r>
              <a:rPr lang="cs-CZ" sz="2400" dirty="0" smtClean="0"/>
              <a:t>Získal přímou kontrolu nad celými Čechami a připojil i Moravu. </a:t>
            </a:r>
          </a:p>
          <a:p>
            <a:r>
              <a:rPr lang="cs-CZ" sz="2400" dirty="0" smtClean="0"/>
              <a:t>Zakládal nová hradiště, která se stala středisky správy země. </a:t>
            </a:r>
          </a:p>
          <a:p>
            <a:r>
              <a:rPr lang="cs-CZ" sz="2400" dirty="0" smtClean="0"/>
              <a:t>Úspěšnými výboji rozšiřoval území státu. </a:t>
            </a:r>
          </a:p>
          <a:p>
            <a:r>
              <a:rPr lang="cs-CZ" sz="2400" dirty="0" smtClean="0"/>
              <a:t>Zavedl první mince</a:t>
            </a:r>
          </a:p>
          <a:p>
            <a:r>
              <a:rPr lang="cs-CZ" sz="2400" dirty="0" smtClean="0"/>
              <a:t> – stříbrné </a:t>
            </a:r>
            <a:r>
              <a:rPr lang="cs-CZ" sz="2400" dirty="0" smtClean="0">
                <a:solidFill>
                  <a:srgbClr val="FFC000"/>
                </a:solidFill>
              </a:rPr>
              <a:t>denáry</a:t>
            </a:r>
            <a:r>
              <a:rPr lang="cs-CZ" sz="2400" dirty="0" smtClean="0"/>
              <a:t>. 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3786190"/>
            <a:ext cx="31432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</a:rPr>
              <a:t>Víš, jak vzniklo slovo platit?</a:t>
            </a:r>
          </a:p>
          <a:p>
            <a:r>
              <a:rPr lang="cs-CZ" sz="2400" dirty="0" smtClean="0"/>
              <a:t>Dříve než naši předkové začali užívat mince, sloužily jako platidlo kusy plátna.</a:t>
            </a:r>
          </a:p>
          <a:p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5122" name="Picture 2" descr="C:\Users\Plechata\AppData\Local\Microsoft\Windows\Temporary Internet Files\Low\Content.IE5\V8SAKJ6Q\MC9004363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376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Bitva na Lechu</a:t>
            </a:r>
            <a:endParaRPr lang="cs-CZ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428736"/>
            <a:ext cx="8286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10. 8. 955 nedaleko města Augsburg v Německu na řece Lechu</a:t>
            </a:r>
            <a:r>
              <a:rPr lang="cs-CZ" sz="3200" dirty="0" smtClean="0"/>
              <a:t> východofrancký král Ota I. Veliký za podpory dalších vladařů včetně českého knížete Boleslava I. zastavil postup Maďarů do západní Evropy. </a:t>
            </a: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484712" y="6416675"/>
            <a:ext cx="2895600" cy="365125"/>
          </a:xfrm>
        </p:spPr>
        <p:txBody>
          <a:bodyPr/>
          <a:lstStyle/>
          <a:p>
            <a:r>
              <a:rPr lang="cs-CZ" dirty="0" smtClean="0"/>
              <a:t>VY_32_INOVACE_03_Počátky českého státu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258905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3854" y="761024"/>
            <a:ext cx="4500594" cy="93978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Boleslav II. </a:t>
            </a:r>
            <a:r>
              <a:rPr lang="cs-CZ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cs-CZ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cs-CZ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(vládl 967/972 – 999)</a:t>
            </a:r>
            <a:endParaRPr lang="cs-CZ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3501008"/>
            <a:ext cx="8715436" cy="292895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 upevňování knížecí moci a českého státu pokračoval také Boleslav II.   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973 </a:t>
            </a:r>
            <a:r>
              <a:rPr lang="cs-CZ" dirty="0" smtClean="0"/>
              <a:t>– získal od papeže souhlas k </a:t>
            </a:r>
            <a:r>
              <a:rPr lang="cs-CZ" dirty="0" smtClean="0">
                <a:solidFill>
                  <a:srgbClr val="FFC000"/>
                </a:solidFill>
              </a:rPr>
              <a:t>založení biskupství v Praze</a:t>
            </a:r>
            <a:r>
              <a:rPr lang="cs-CZ" dirty="0" smtClean="0"/>
              <a:t>, které bylo podřízeno arcibiskupství v Mohuči </a:t>
            </a:r>
          </a:p>
          <a:p>
            <a:r>
              <a:rPr lang="cs-CZ" dirty="0" smtClean="0"/>
              <a:t>-) tím zbavil církev v Čechách závislosti na německých biskupech.</a:t>
            </a:r>
          </a:p>
          <a:p>
            <a:r>
              <a:rPr lang="cs-CZ" dirty="0" smtClean="0"/>
              <a:t>Pražské biskupství pro českého panovníka znamenalo větší váhu na mezinárodním politickém poli .</a:t>
            </a:r>
          </a:p>
          <a:p>
            <a:r>
              <a:rPr lang="cs-CZ" dirty="0" smtClean="0"/>
              <a:t>Prvním biskupem se stal saský mnich </a:t>
            </a:r>
            <a:r>
              <a:rPr lang="cs-CZ" dirty="0" err="1" smtClean="0">
                <a:solidFill>
                  <a:srgbClr val="FFC000"/>
                </a:solidFill>
              </a:rPr>
              <a:t>Dětmar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  <a:r>
              <a:rPr lang="cs-CZ" dirty="0" smtClean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25138" y="2341899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Druhým biskupem se stal </a:t>
            </a:r>
            <a:r>
              <a:rPr lang="cs-CZ" sz="2000" dirty="0" smtClean="0">
                <a:solidFill>
                  <a:srgbClr val="FFC000"/>
                </a:solidFill>
              </a:rPr>
              <a:t>sv. Vojtěch</a:t>
            </a:r>
            <a:r>
              <a:rPr lang="cs-CZ" sz="2000" dirty="0" smtClean="0"/>
              <a:t>. 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242028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Benediktýnský klášter s bazilikou sv. Jiří na Pražském hradě </a:t>
            </a:r>
            <a:endParaRPr lang="cs-CZ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64305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Bazilika sv. Jiří </a:t>
            </a:r>
            <a:r>
              <a:rPr lang="cs-CZ" sz="2400" dirty="0" smtClean="0"/>
              <a:t>byla založena roku 920 jako druhý křesťanský kostel v tehdejší oblasti Prahy Vratislavem I. </a:t>
            </a:r>
          </a:p>
          <a:p>
            <a:r>
              <a:rPr lang="cs-CZ" sz="2400" dirty="0" smtClean="0"/>
              <a:t>Roku 973 byl knížetem Boleslavem II. založen </a:t>
            </a:r>
            <a:r>
              <a:rPr lang="cs-CZ" sz="2400" dirty="0" smtClean="0">
                <a:solidFill>
                  <a:srgbClr val="FFC000"/>
                </a:solidFill>
              </a:rPr>
              <a:t>ženský klášter řádu benediktinů</a:t>
            </a:r>
            <a:r>
              <a:rPr lang="cs-CZ" sz="2400" dirty="0" smtClean="0"/>
              <a:t> a kostel se stal jeho součástí.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3857628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První abatyší byla sestra Boleslava II. </a:t>
            </a:r>
            <a:r>
              <a:rPr lang="cs-CZ" sz="2400" dirty="0" smtClean="0">
                <a:solidFill>
                  <a:srgbClr val="FFC000"/>
                </a:solidFill>
              </a:rPr>
              <a:t>Mlada.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225174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PoČÁTKY</a:t>
            </a:r>
            <a:r>
              <a:rPr lang="cs-CZ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ČESKÉHO STÁTU</a:t>
            </a:r>
            <a:endParaRPr lang="cs-CZ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První Přemyslovci</a:t>
            </a:r>
          </a:p>
          <a:p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Benediktýnský klášter v Břevnově</a:t>
            </a:r>
            <a:endParaRPr lang="cs-CZ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785926"/>
            <a:ext cx="3643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Břevnovský</a:t>
            </a:r>
            <a:r>
              <a:rPr lang="cs-CZ" sz="2400" b="1" dirty="0" smtClean="0"/>
              <a:t> klášter</a:t>
            </a:r>
            <a:r>
              <a:rPr lang="cs-CZ" sz="2400" dirty="0" smtClean="0"/>
              <a:t> benediktinů v Praze–Břevnově je </a:t>
            </a:r>
            <a:r>
              <a:rPr lang="cs-CZ" sz="2400" dirty="0" smtClean="0">
                <a:solidFill>
                  <a:srgbClr val="FFC000"/>
                </a:solidFill>
              </a:rPr>
              <a:t>nejstarší mužský klášter v Čechách</a:t>
            </a:r>
            <a:r>
              <a:rPr lang="cs-CZ" sz="2400" dirty="0" smtClean="0"/>
              <a:t>; založil jej roku 993 kníže Boleslav II. a biskup Vojtěch.</a:t>
            </a:r>
          </a:p>
          <a:p>
            <a:r>
              <a:rPr lang="cs-CZ" sz="2400" dirty="0" smtClean="0"/>
              <a:t>Klášter byl založen u pramene potoka Brusnice, kde se podle pověsti setkal biskup sv. Vojtěch s knížetem Boleslavem na lovu. 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56720" y="6416675"/>
            <a:ext cx="2895600" cy="365125"/>
          </a:xfrm>
        </p:spPr>
        <p:txBody>
          <a:bodyPr/>
          <a:lstStyle/>
          <a:p>
            <a:r>
              <a:rPr lang="cs-CZ" dirty="0" smtClean="0"/>
              <a:t>VY_32_INOVACE_03_Počátky českého státu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2276872"/>
            <a:ext cx="4464000" cy="33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35719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Sv. Vojtěch</a:t>
            </a:r>
            <a:br>
              <a:rPr lang="cs-CZ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cs-CZ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(žil okolo 957–997)  </a:t>
            </a:r>
            <a:endParaRPr lang="cs-CZ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088" y="500042"/>
            <a:ext cx="3494192" cy="5665262"/>
          </a:xfrm>
        </p:spPr>
        <p:txBody>
          <a:bodyPr>
            <a:noAutofit/>
          </a:bodyPr>
          <a:lstStyle/>
          <a:p>
            <a:r>
              <a:rPr lang="cs-CZ" sz="2400" dirty="0" smtClean="0"/>
              <a:t>Pocházel z rodu </a:t>
            </a:r>
            <a:r>
              <a:rPr lang="cs-CZ" sz="2400" dirty="0" err="1" smtClean="0"/>
              <a:t>Slavníkovců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Odsuzoval přetrvávající pohanské zvyky, obchod s otroky.</a:t>
            </a:r>
          </a:p>
          <a:p>
            <a:r>
              <a:rPr lang="cs-CZ" sz="2400" dirty="0" smtClean="0"/>
              <a:t>Nakonec raději odešel do Říma, kde vstoupil do kláštera. </a:t>
            </a:r>
          </a:p>
          <a:p>
            <a:r>
              <a:rPr lang="cs-CZ" sz="2400" dirty="0" smtClean="0"/>
              <a:t>Na žádost knížete se vrátil a dal popud k založení benediktinského kláštera v Břevnově.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7158" y="1844824"/>
            <a:ext cx="44308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dalším konfliktu s panovníkem odešel ze země natrvalo.</a:t>
            </a:r>
          </a:p>
          <a:p>
            <a:r>
              <a:rPr lang="cs-CZ" sz="2400" dirty="0" smtClean="0"/>
              <a:t>Stal se rádcem císaře Oty III.</a:t>
            </a:r>
          </a:p>
          <a:p>
            <a:r>
              <a:rPr lang="cs-CZ" sz="2400" dirty="0" smtClean="0"/>
              <a:t>Zemřel mučednickou smrtí, když se snažil obrátit na křesťanství pohanské Prusy. </a:t>
            </a:r>
          </a:p>
          <a:p>
            <a:r>
              <a:rPr lang="cs-CZ" sz="2400" dirty="0" smtClean="0"/>
              <a:t>Po pohřbení v Hnězdně byl uctíván jako ochránce polského státu.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60648"/>
            <a:ext cx="8115328" cy="9397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Vyvraždění </a:t>
            </a:r>
            <a:r>
              <a:rPr lang="cs-CZ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cs-CZ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lavníkovců</a:t>
            </a:r>
            <a:endParaRPr lang="cs-CZ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103253"/>
            <a:ext cx="81439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400" dirty="0" smtClean="0"/>
              <a:t>Jde o významný, snad s Přemyslovci spřízněný český rod, který sídlil ve východních Čechách v  </a:t>
            </a:r>
            <a:r>
              <a:rPr lang="cs-CZ" sz="2400" dirty="0" err="1" smtClean="0">
                <a:solidFill>
                  <a:srgbClr val="FFC000"/>
                </a:solidFill>
              </a:rPr>
              <a:t>Libici</a:t>
            </a:r>
            <a:r>
              <a:rPr lang="cs-CZ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Razili vlastní mince, měli své vojsko i rozsáhlé území.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Podle některých historiků se stali </a:t>
            </a:r>
            <a:r>
              <a:rPr lang="cs-CZ" sz="2400" dirty="0" err="1" smtClean="0"/>
              <a:t>Slavníkovci</a:t>
            </a:r>
            <a:r>
              <a:rPr lang="cs-CZ" sz="2400" dirty="0" smtClean="0"/>
              <a:t> nebezpečnými pro Přemyslovce, podle jiných jim  nemohli konkurovat.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Na </a:t>
            </a:r>
            <a:r>
              <a:rPr lang="cs-CZ" sz="2400" dirty="0" err="1" smtClean="0"/>
              <a:t>Libici</a:t>
            </a:r>
            <a:r>
              <a:rPr lang="cs-CZ" sz="2400" dirty="0" smtClean="0"/>
              <a:t> bylo sídlo Soběslava, bratra sv. Vojtěcha, který začal vést samostatnou zahraniční politiku a dostal se do sporu s Přemyslovci.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28. 9. 995</a:t>
            </a:r>
            <a:r>
              <a:rPr lang="cs-CZ" sz="2400" dirty="0" smtClean="0"/>
              <a:t> Přemyslovci využili jeho nepřítomnosti a </a:t>
            </a:r>
            <a:r>
              <a:rPr lang="cs-CZ" sz="2400" dirty="0" err="1" smtClean="0"/>
              <a:t>vyvřaždili</a:t>
            </a:r>
            <a:r>
              <a:rPr lang="cs-CZ" sz="2400" dirty="0" smtClean="0"/>
              <a:t> přítomné členy rodu </a:t>
            </a:r>
            <a:r>
              <a:rPr lang="cs-CZ" sz="2400" dirty="0" err="1" smtClean="0"/>
              <a:t>Slavníkovců</a:t>
            </a:r>
            <a:r>
              <a:rPr lang="cs-CZ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Tato událost je považována za dokončení sjednocení země Přemyslovci.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Počátky českého státu</a:t>
            </a:r>
            <a:br>
              <a:rPr lang="cs-CZ" dirty="0" smtClean="0"/>
            </a:br>
            <a:r>
              <a:rPr lang="cs-CZ" sz="2000" i="1" dirty="0" smtClean="0"/>
              <a:t>zápis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Počátky našeho státu jsou opředeny bájemi a pověstmi -) </a:t>
            </a:r>
            <a:r>
              <a:rPr lang="cs-CZ" dirty="0" smtClean="0">
                <a:solidFill>
                  <a:srgbClr val="FFC000"/>
                </a:solidFill>
              </a:rPr>
              <a:t>Alois Jirásek: Staré pověsti české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Přemyslovci</a:t>
            </a:r>
            <a:r>
              <a:rPr lang="cs-CZ" dirty="0" smtClean="0"/>
              <a:t> – první knížecí a královský rod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Bořivoj I.</a:t>
            </a:r>
            <a:r>
              <a:rPr lang="cs-CZ" dirty="0" smtClean="0"/>
              <a:t> – první písemně doložený český    panovník, přenesl své </a:t>
            </a:r>
            <a:r>
              <a:rPr lang="cs-CZ" dirty="0" smtClean="0">
                <a:solidFill>
                  <a:srgbClr val="FFC000"/>
                </a:solidFill>
              </a:rPr>
              <a:t>sídlo na Pražský hrad</a:t>
            </a:r>
            <a:r>
              <a:rPr lang="cs-CZ" dirty="0" smtClean="0"/>
              <a:t>, nechal se pokřtít s manželkou Ludmilou na Velké Moravě, zakládá </a:t>
            </a:r>
            <a:r>
              <a:rPr lang="cs-CZ" smtClean="0"/>
              <a:t>nejstarší kostel </a:t>
            </a:r>
            <a:r>
              <a:rPr lang="cs-CZ" dirty="0" smtClean="0"/>
              <a:t>(Levý Hradec)</a:t>
            </a:r>
          </a:p>
          <a:p>
            <a:r>
              <a:rPr lang="cs-CZ" dirty="0" err="1" smtClean="0">
                <a:solidFill>
                  <a:srgbClr val="FFC000"/>
                </a:solidFill>
              </a:rPr>
              <a:t>Spytihněv</a:t>
            </a:r>
            <a:r>
              <a:rPr lang="cs-CZ" dirty="0" smtClean="0">
                <a:solidFill>
                  <a:srgbClr val="FFC000"/>
                </a:solidFill>
              </a:rPr>
              <a:t> I. a Vratislav I</a:t>
            </a:r>
            <a:r>
              <a:rPr lang="cs-CZ" dirty="0" smtClean="0"/>
              <a:t>. – synové Bořivoje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Václav</a:t>
            </a:r>
            <a:r>
              <a:rPr lang="cs-CZ" dirty="0" smtClean="0"/>
              <a:t> – šíří kult své babičky sv. Ludmily, kterou nechala zavraždit jeho matka Drahomíra, při sporu o způsob vlády </a:t>
            </a:r>
            <a:r>
              <a:rPr lang="cs-CZ" dirty="0" smtClean="0">
                <a:solidFill>
                  <a:srgbClr val="FFC000"/>
                </a:solidFill>
              </a:rPr>
              <a:t>28.9. 935 </a:t>
            </a:r>
            <a:r>
              <a:rPr lang="cs-CZ" dirty="0" smtClean="0"/>
              <a:t>zavražděn bratrem ve Staré Boleslavi, později svatořečen                        </a:t>
            </a:r>
            <a:r>
              <a:rPr lang="cs-CZ" sz="1800" i="1" dirty="0" err="1" smtClean="0"/>
              <a:t>pokr</a:t>
            </a:r>
            <a:r>
              <a:rPr lang="cs-CZ" sz="1800" i="1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Počátky českého státu</a:t>
            </a:r>
            <a:br>
              <a:rPr lang="cs-CZ" dirty="0" smtClean="0"/>
            </a:br>
            <a:r>
              <a:rPr lang="cs-CZ" sz="2000" i="1" dirty="0" smtClean="0"/>
              <a:t>zápis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Boleslav I.</a:t>
            </a:r>
            <a:r>
              <a:rPr lang="cs-CZ" dirty="0" smtClean="0"/>
              <a:t> – bratr Václava, zavádí první mince (stříbrné </a:t>
            </a:r>
            <a:r>
              <a:rPr lang="cs-CZ" dirty="0" smtClean="0">
                <a:solidFill>
                  <a:srgbClr val="FFC000"/>
                </a:solidFill>
              </a:rPr>
              <a:t>denáry</a:t>
            </a:r>
            <a:r>
              <a:rPr lang="cs-CZ" dirty="0" smtClean="0"/>
              <a:t>), připojil Moravu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955</a:t>
            </a:r>
            <a:r>
              <a:rPr lang="cs-CZ" dirty="0" smtClean="0"/>
              <a:t> - porazil s německým králem Otou I. Maďary na řece </a:t>
            </a:r>
            <a:r>
              <a:rPr lang="cs-CZ" dirty="0" smtClean="0">
                <a:solidFill>
                  <a:srgbClr val="FFC000"/>
                </a:solidFill>
              </a:rPr>
              <a:t>Lechu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Boleslav II. </a:t>
            </a:r>
            <a:r>
              <a:rPr lang="cs-CZ" dirty="0" smtClean="0"/>
              <a:t>– sjednotil celou zemi pod nadvládu Přemyslovců 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973 </a:t>
            </a:r>
            <a:r>
              <a:rPr lang="cs-CZ" dirty="0" smtClean="0"/>
              <a:t> - založeno </a:t>
            </a:r>
            <a:r>
              <a:rPr lang="cs-CZ" dirty="0" smtClean="0">
                <a:solidFill>
                  <a:srgbClr val="FFC000"/>
                </a:solidFill>
              </a:rPr>
              <a:t>pražské biskupství </a:t>
            </a:r>
            <a:r>
              <a:rPr lang="cs-CZ" dirty="0" smtClean="0"/>
              <a:t>(první biskup – </a:t>
            </a:r>
            <a:r>
              <a:rPr lang="cs-CZ" dirty="0" err="1" smtClean="0">
                <a:solidFill>
                  <a:srgbClr val="FFC000"/>
                </a:solidFill>
              </a:rPr>
              <a:t>Dětmar</a:t>
            </a:r>
            <a:r>
              <a:rPr lang="cs-CZ" dirty="0" smtClean="0"/>
              <a:t>, druhý </a:t>
            </a:r>
            <a:r>
              <a:rPr lang="cs-CZ" dirty="0" smtClean="0">
                <a:solidFill>
                  <a:srgbClr val="FFC000"/>
                </a:solidFill>
              </a:rPr>
              <a:t>sv. Vojtěch </a:t>
            </a:r>
            <a:r>
              <a:rPr lang="cs-CZ" dirty="0" smtClean="0"/>
              <a:t>z rodu </a:t>
            </a:r>
            <a:r>
              <a:rPr lang="cs-CZ" dirty="0" err="1" smtClean="0"/>
              <a:t>Slavníkovců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995</a:t>
            </a:r>
            <a:r>
              <a:rPr lang="cs-CZ" dirty="0" smtClean="0"/>
              <a:t> – nechal </a:t>
            </a:r>
            <a:r>
              <a:rPr lang="cs-CZ" dirty="0" smtClean="0">
                <a:solidFill>
                  <a:srgbClr val="FFC000"/>
                </a:solidFill>
              </a:rPr>
              <a:t>vyvraždit rod </a:t>
            </a:r>
            <a:r>
              <a:rPr lang="cs-CZ" dirty="0" err="1" smtClean="0">
                <a:solidFill>
                  <a:srgbClr val="FFC000"/>
                </a:solidFill>
              </a:rPr>
              <a:t>Slavníkovců</a:t>
            </a:r>
            <a:r>
              <a:rPr lang="cs-CZ" dirty="0" smtClean="0">
                <a:solidFill>
                  <a:srgbClr val="FFC000"/>
                </a:solidFill>
              </a:rPr>
              <a:t> na </a:t>
            </a:r>
            <a:r>
              <a:rPr lang="cs-CZ" dirty="0" err="1" smtClean="0">
                <a:solidFill>
                  <a:srgbClr val="FFC000"/>
                </a:solidFill>
              </a:rPr>
              <a:t>Libici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6632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Použité zdroje: </a:t>
            </a:r>
            <a:endParaRPr lang="cs-CZ" sz="1400" dirty="0"/>
          </a:p>
          <a:p>
            <a:r>
              <a:rPr lang="pl-PL" sz="1400" i="1" dirty="0"/>
              <a:t>Obrázky. </a:t>
            </a:r>
            <a:r>
              <a:rPr lang="pl-PL" sz="1400" dirty="0"/>
              <a:t>[cit. </a:t>
            </a:r>
            <a:r>
              <a:rPr lang="pl-PL" sz="1400" dirty="0" smtClean="0"/>
              <a:t>2013-04-22]. </a:t>
            </a:r>
          </a:p>
          <a:p>
            <a:r>
              <a:rPr lang="pl-PL" sz="1400" dirty="0" smtClean="0"/>
              <a:t>Dostupné </a:t>
            </a:r>
            <a:r>
              <a:rPr lang="pl-PL" sz="1400" dirty="0"/>
              <a:t>z</a:t>
            </a:r>
            <a:r>
              <a:rPr lang="pl-PL" sz="1400" dirty="0" smtClean="0"/>
              <a:t>:</a:t>
            </a:r>
          </a:p>
          <a:p>
            <a:r>
              <a:rPr lang="pl-PL" sz="1400" dirty="0"/>
              <a:t>Píšící ruka </a:t>
            </a:r>
            <a:r>
              <a:rPr lang="pl-PL" sz="1400" dirty="0">
                <a:hlinkClick r:id="rId2"/>
              </a:rPr>
              <a:t>http://office.microsoft.com/cs-cz/images/results.aspx?qu=spisovatel&amp;ex=1#ai:MC900297977</a:t>
            </a:r>
            <a:r>
              <a:rPr lang="pl-PL" sz="1400" dirty="0" smtClean="0">
                <a:hlinkClick r:id="rId2"/>
              </a:rPr>
              <a:t>|</a:t>
            </a:r>
            <a:endParaRPr lang="pl-PL" sz="1400" dirty="0" smtClean="0"/>
          </a:p>
          <a:p>
            <a:r>
              <a:rPr lang="pl-PL" sz="1400" dirty="0" smtClean="0"/>
              <a:t>Socha Přemysla a Libuše – soukromý archiv fotografií autorky prezentace</a:t>
            </a:r>
          </a:p>
          <a:p>
            <a:r>
              <a:rPr lang="pl-PL" sz="1400" dirty="0"/>
              <a:t>Kniha </a:t>
            </a:r>
            <a:r>
              <a:rPr lang="pl-PL" sz="1400" dirty="0">
                <a:hlinkClick r:id="rId3"/>
              </a:rPr>
              <a:t>http://office.microsoft.com/cs-cz/images/results.aspx?qu=kniha&amp;ex=1#ai:MC900441734|mt:1</a:t>
            </a:r>
            <a:r>
              <a:rPr lang="pl-PL" sz="1400" dirty="0" smtClean="0">
                <a:hlinkClick r:id="rId3"/>
              </a:rPr>
              <a:t>|</a:t>
            </a:r>
            <a:endParaRPr lang="pl-PL" sz="1400" dirty="0" smtClean="0"/>
          </a:p>
          <a:p>
            <a:r>
              <a:rPr lang="pl-PL" sz="1400" dirty="0"/>
              <a:t>List </a:t>
            </a:r>
            <a:r>
              <a:rPr lang="pl-PL" sz="1400" dirty="0">
                <a:hlinkClick r:id="rId4"/>
              </a:rPr>
              <a:t>http://</a:t>
            </a:r>
            <a:r>
              <a:rPr lang="pl-PL" sz="1400" dirty="0" smtClean="0">
                <a:hlinkClick r:id="rId4"/>
              </a:rPr>
              <a:t>www.clker.com/clipart-13476.html</a:t>
            </a:r>
            <a:endParaRPr lang="pl-PL" sz="1400" dirty="0" smtClean="0"/>
          </a:p>
          <a:p>
            <a:r>
              <a:rPr lang="pl-PL" sz="1400" dirty="0" smtClean="0"/>
              <a:t>Kněz </a:t>
            </a:r>
            <a:r>
              <a:rPr lang="pl-PL" sz="1400" dirty="0">
                <a:hlinkClick r:id="rId5"/>
              </a:rPr>
              <a:t>http://office.microsoft.com/cs-cz/images/results.aspx?qu=kn%C4%9Bz&amp;ex=1#ai:MC900197796</a:t>
            </a:r>
            <a:r>
              <a:rPr lang="pl-PL" sz="1400" dirty="0" smtClean="0">
                <a:hlinkClick r:id="rId5"/>
              </a:rPr>
              <a:t>|</a:t>
            </a:r>
            <a:endParaRPr lang="pl-PL" sz="1400" dirty="0" smtClean="0"/>
          </a:p>
          <a:p>
            <a:r>
              <a:rPr lang="pl-PL" sz="1400" dirty="0" smtClean="0"/>
              <a:t>Křest </a:t>
            </a:r>
            <a:r>
              <a:rPr lang="pl-PL" sz="1400" dirty="0">
                <a:hlinkClick r:id="rId6"/>
              </a:rPr>
              <a:t>http://office.microsoft.com/cs-cz/images/results.aspx?qu=k%C5%99est&amp;ex=1#ai:MC900332894</a:t>
            </a:r>
            <a:r>
              <a:rPr lang="pl-PL" sz="1400" dirty="0" smtClean="0">
                <a:hlinkClick r:id="rId6"/>
              </a:rPr>
              <a:t>|</a:t>
            </a:r>
            <a:endParaRPr lang="pl-PL" sz="1400" dirty="0" smtClean="0"/>
          </a:p>
          <a:p>
            <a:r>
              <a:rPr lang="pl-PL" sz="1400" dirty="0"/>
              <a:t>Praha </a:t>
            </a:r>
            <a:r>
              <a:rPr lang="pl-PL" sz="1400" dirty="0">
                <a:hlinkClick r:id="rId7"/>
              </a:rPr>
              <a:t>http://office.microsoft.com/cs-cz/images/results.aspx?qu=Praha&amp;ex=1#ai:MP900427886</a:t>
            </a:r>
            <a:r>
              <a:rPr lang="pl-PL" sz="1400" dirty="0" smtClean="0">
                <a:hlinkClick r:id="rId7"/>
              </a:rPr>
              <a:t>|</a:t>
            </a:r>
            <a:endParaRPr lang="pl-PL" sz="1400" dirty="0" smtClean="0"/>
          </a:p>
          <a:p>
            <a:r>
              <a:rPr lang="pl-PL" sz="1400" dirty="0"/>
              <a:t>Šála </a:t>
            </a:r>
            <a:r>
              <a:rPr lang="pl-PL" sz="1400" dirty="0">
                <a:hlinkClick r:id="rId8"/>
              </a:rPr>
              <a:t>http://office.microsoft.com/cs-cz/images/results.aspx?qu=%C5%A1%C3%A1l&amp;ex=1#ai:MC900113486</a:t>
            </a:r>
            <a:r>
              <a:rPr lang="pl-PL" sz="1400" dirty="0" smtClean="0">
                <a:hlinkClick r:id="rId8"/>
              </a:rPr>
              <a:t>|</a:t>
            </a:r>
            <a:endParaRPr lang="pl-PL" sz="1400" dirty="0" smtClean="0"/>
          </a:p>
          <a:p>
            <a:r>
              <a:rPr lang="pl-PL" sz="1400" dirty="0" smtClean="0"/>
              <a:t>Socha sv. Václava na Václavském náměstí – soukromý archiv fotografií autorky prezentací</a:t>
            </a:r>
          </a:p>
          <a:p>
            <a:r>
              <a:rPr lang="pl-PL" sz="1400" dirty="0"/>
              <a:t>Socha sv. Václava na </a:t>
            </a:r>
            <a:r>
              <a:rPr lang="pl-PL" sz="1400" dirty="0" smtClean="0"/>
              <a:t>Vyšehradě </a:t>
            </a:r>
            <a:r>
              <a:rPr lang="pl-PL" sz="1400" dirty="0"/>
              <a:t>– soukromý archiv fotografií autorky prezentací</a:t>
            </a:r>
          </a:p>
          <a:p>
            <a:r>
              <a:rPr lang="pl-PL" sz="1400" dirty="0"/>
              <a:t>Dýka </a:t>
            </a:r>
            <a:r>
              <a:rPr lang="pl-PL" sz="1400" dirty="0">
                <a:hlinkClick r:id="rId9"/>
              </a:rPr>
              <a:t>http://office.microsoft.com/cs-cz/images/results.aspx?qu=d%C3%BDka&amp;ex=1#ai:MC900335779</a:t>
            </a:r>
            <a:r>
              <a:rPr lang="pl-PL" sz="1400" dirty="0" smtClean="0">
                <a:hlinkClick r:id="rId9"/>
              </a:rPr>
              <a:t>|</a:t>
            </a:r>
            <a:endParaRPr lang="pl-PL" sz="1400" dirty="0" smtClean="0"/>
          </a:p>
          <a:p>
            <a:r>
              <a:rPr lang="pl-PL" sz="1400" dirty="0"/>
              <a:t>Socha sv. Václava na Václavském náměstí </a:t>
            </a:r>
            <a:r>
              <a:rPr lang="pl-PL" sz="1400" dirty="0" smtClean="0"/>
              <a:t>2 – </a:t>
            </a:r>
            <a:r>
              <a:rPr lang="pl-PL" sz="1400" dirty="0"/>
              <a:t>soukromý archiv fotografií autorky prezentací</a:t>
            </a:r>
          </a:p>
          <a:p>
            <a:r>
              <a:rPr lang="pl-PL" sz="1400" dirty="0" smtClean="0"/>
              <a:t>Mince 20 Kč – </a:t>
            </a:r>
            <a:r>
              <a:rPr lang="pl-PL" sz="1400" dirty="0"/>
              <a:t>soukromý archiv fotografií autorky prezentací</a:t>
            </a:r>
          </a:p>
          <a:p>
            <a:r>
              <a:rPr lang="pl-PL" sz="1400" dirty="0"/>
              <a:t>Hrnec se zlatem  </a:t>
            </a:r>
            <a:r>
              <a:rPr lang="pl-PL" sz="1400" dirty="0">
                <a:hlinkClick r:id="rId10"/>
              </a:rPr>
              <a:t>http://office.microsoft.com/cs-cz/images/results.aspx?qu=mince&amp;ex=1#ai:MC900436305</a:t>
            </a:r>
            <a:r>
              <a:rPr lang="pl-PL" sz="1400" dirty="0" smtClean="0">
                <a:hlinkClick r:id="rId10"/>
              </a:rPr>
              <a:t>|</a:t>
            </a:r>
            <a:endParaRPr lang="pl-PL" sz="1400" dirty="0" smtClean="0"/>
          </a:p>
          <a:p>
            <a:r>
              <a:rPr lang="pl-PL" sz="1400" dirty="0"/>
              <a:t>Rytíř </a:t>
            </a:r>
            <a:r>
              <a:rPr lang="pl-PL" sz="1400" dirty="0">
                <a:hlinkClick r:id="rId11"/>
              </a:rPr>
              <a:t>http://office.microsoft.com/cs-cz/images/results.aspx?qu=ryt%C3%AD%C5%99&amp;ex=1#ai:MC900149324</a:t>
            </a:r>
            <a:r>
              <a:rPr lang="pl-PL" sz="1400" dirty="0" smtClean="0">
                <a:hlinkClick r:id="rId11"/>
              </a:rPr>
              <a:t>|</a:t>
            </a:r>
            <a:endParaRPr lang="pl-PL" sz="1400" dirty="0" smtClean="0"/>
          </a:p>
          <a:p>
            <a:r>
              <a:rPr lang="pl-PL" sz="1400" dirty="0"/>
              <a:t>Mitra </a:t>
            </a:r>
            <a:r>
              <a:rPr lang="pl-PL" sz="1400" dirty="0">
                <a:hlinkClick r:id="rId12"/>
              </a:rPr>
              <a:t>http://office.microsoft.com/cs-cz/images/results.aspx?qu=biskup&amp;ex=1#ai:MC900378777</a:t>
            </a:r>
            <a:r>
              <a:rPr lang="pl-PL" sz="1400" dirty="0" smtClean="0">
                <a:hlinkClick r:id="rId12"/>
              </a:rPr>
              <a:t>|</a:t>
            </a:r>
            <a:endParaRPr lang="pl-PL" sz="1400" dirty="0" smtClean="0"/>
          </a:p>
          <a:p>
            <a:r>
              <a:rPr lang="pl-PL" sz="1400" dirty="0"/>
              <a:t>Jeptiška </a:t>
            </a:r>
            <a:r>
              <a:rPr lang="pl-PL" sz="1400" dirty="0">
                <a:hlinkClick r:id="rId13"/>
              </a:rPr>
              <a:t>http://office.microsoft.com/cs-cz/images/results.aspx?qu=jepti%C5%A1ka&amp;ex=1#ai:MC900435069</a:t>
            </a:r>
            <a:r>
              <a:rPr lang="pl-PL" sz="1400" dirty="0" smtClean="0">
                <a:hlinkClick r:id="rId13"/>
              </a:rPr>
              <a:t>|</a:t>
            </a:r>
            <a:endParaRPr lang="pl-PL" sz="1400" dirty="0" smtClean="0"/>
          </a:p>
          <a:p>
            <a:r>
              <a:rPr lang="pl-PL" sz="1400" dirty="0" smtClean="0"/>
              <a:t>Břevnovský klášter </a:t>
            </a:r>
            <a:r>
              <a:rPr lang="pl-PL" sz="1400" dirty="0"/>
              <a:t>– soukromý archiv fotografií autorky prezentací</a:t>
            </a:r>
          </a:p>
          <a:p>
            <a:endParaRPr lang="pl-PL" sz="14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3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571480"/>
            <a:ext cx="6429420" cy="573788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Počátky českých dějin jsou podobně jako u jiných národů opředeny bájemi a pověstmi.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Kdo je autorem knihy</a:t>
            </a:r>
            <a:r>
              <a:rPr lang="cs-CZ" dirty="0" smtClean="0">
                <a:solidFill>
                  <a:schemeClr val="hlink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Staré pověsti české?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Alois Jirásek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Podle koho je v pověstech pojmenován český stát?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Podle praotce Čecha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Odkud praotec Čech údajně přišel?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Z oblasti východní Evropy mezi řekami Vislou, Dněprem a Dněstrem, která je považována za pravlast Slovanů.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835915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42918"/>
            <a:ext cx="4392488" cy="5450378"/>
          </a:xfrm>
        </p:spPr>
        <p:txBody>
          <a:bodyPr>
            <a:normAutofit/>
          </a:bodyPr>
          <a:lstStyle/>
          <a:p>
            <a:r>
              <a:rPr lang="cs-CZ" dirty="0" smtClean="0"/>
              <a:t>Kde se na našem území praotec Čech usadil?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Pod horou Říp nedaleko Roudnice nad Labem</a:t>
            </a:r>
          </a:p>
          <a:p>
            <a:r>
              <a:rPr lang="cs-CZ" dirty="0" smtClean="0"/>
              <a:t>Jak se nazývala bájná knížata podle pověstí?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Krok, Libuše, Přemysl Oráč, …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95" y="620688"/>
            <a:ext cx="3699000" cy="4932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40695" y="5661248"/>
            <a:ext cx="377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Přemysl a Libuše od </a:t>
            </a:r>
            <a:r>
              <a:rPr lang="cs-CZ" dirty="0"/>
              <a:t>J</a:t>
            </a:r>
            <a:r>
              <a:rPr lang="cs-CZ" dirty="0" smtClean="0"/>
              <a:t>osefa </a:t>
            </a:r>
            <a:r>
              <a:rPr lang="cs-CZ" dirty="0" err="1" smtClean="0"/>
              <a:t>Myslbeka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428604"/>
            <a:ext cx="6519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Dynastie Přemyslovců byla </a:t>
            </a:r>
            <a:r>
              <a:rPr lang="cs-CZ" sz="2800" dirty="0" smtClean="0">
                <a:solidFill>
                  <a:srgbClr val="FFC000"/>
                </a:solidFill>
              </a:rPr>
              <a:t>první českou knížecí a královskou dynastií.</a:t>
            </a:r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3641536"/>
            <a:ext cx="79592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Podle autora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Kosmovy kroniky </a:t>
            </a:r>
            <a:r>
              <a:rPr lang="cs-CZ" sz="2800" dirty="0" smtClean="0"/>
              <a:t>z </a:t>
            </a:r>
            <a:r>
              <a:rPr lang="cs-CZ" sz="2800" dirty="0" smtClean="0">
                <a:solidFill>
                  <a:srgbClr val="FFC000"/>
                </a:solidFill>
              </a:rPr>
              <a:t>12. st. </a:t>
            </a:r>
            <a:r>
              <a:rPr lang="cs-CZ" sz="2800" dirty="0" smtClean="0"/>
              <a:t>byl zakladatelem rodu Přemyslovců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Přemysl Oráč </a:t>
            </a:r>
            <a:r>
              <a:rPr lang="cs-CZ" sz="2800" dirty="0" smtClean="0"/>
              <a:t>z kmene Lemuzů, pocházející ze </a:t>
            </a:r>
            <a:r>
              <a:rPr lang="cs-CZ" sz="2800" dirty="0" smtClean="0">
                <a:solidFill>
                  <a:srgbClr val="FFC000"/>
                </a:solidFill>
              </a:rPr>
              <a:t>Stadic</a:t>
            </a:r>
            <a:r>
              <a:rPr lang="cs-CZ" sz="2800" dirty="0" smtClean="0"/>
              <a:t>, kterého si vyvolila za manžela </a:t>
            </a:r>
            <a:r>
              <a:rPr lang="cs-CZ" sz="2800" dirty="0" err="1" smtClean="0"/>
              <a:t>Krokova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dcera Libuše z kmene Čechů. 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2050" name="Picture 2" descr="C:\Users\Plechata\AppData\Local\Microsoft\Windows\Temporary Internet Files\Low\Content.IE5\0VICRCGU\MC9004417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312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904652"/>
            <a:ext cx="5801298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Jejich následníky měli být dle pověstí </a:t>
            </a:r>
            <a:r>
              <a:rPr lang="cs-CZ" sz="2800" dirty="0" smtClean="0">
                <a:solidFill>
                  <a:srgbClr val="FFC000"/>
                </a:solidFill>
              </a:rPr>
              <a:t>Nezamysl, </a:t>
            </a:r>
            <a:r>
              <a:rPr lang="cs-CZ" sz="2800" dirty="0" err="1" smtClean="0">
                <a:solidFill>
                  <a:srgbClr val="FFC000"/>
                </a:solidFill>
              </a:rPr>
              <a:t>Mnata</a:t>
            </a:r>
            <a:r>
              <a:rPr lang="cs-CZ" sz="2800" dirty="0" smtClean="0">
                <a:solidFill>
                  <a:srgbClr val="FFC000"/>
                </a:solidFill>
              </a:rPr>
              <a:t>, Vojen, </a:t>
            </a:r>
            <a:r>
              <a:rPr lang="cs-CZ" sz="2800" dirty="0" err="1" smtClean="0">
                <a:solidFill>
                  <a:srgbClr val="FFC000"/>
                </a:solidFill>
              </a:rPr>
              <a:t>Vnislav</a:t>
            </a:r>
            <a:r>
              <a:rPr lang="cs-CZ" sz="2800" dirty="0" smtClean="0">
                <a:solidFill>
                  <a:srgbClr val="FFC000"/>
                </a:solidFill>
              </a:rPr>
              <a:t>, Křesomysl, </a:t>
            </a:r>
            <a:r>
              <a:rPr lang="cs-CZ" sz="2800" dirty="0" err="1" smtClean="0">
                <a:solidFill>
                  <a:srgbClr val="FFC000"/>
                </a:solidFill>
              </a:rPr>
              <a:t>Neklan</a:t>
            </a:r>
            <a:r>
              <a:rPr lang="cs-CZ" sz="2800" dirty="0" smtClean="0">
                <a:solidFill>
                  <a:srgbClr val="FFC000"/>
                </a:solidFill>
              </a:rPr>
              <a:t> a </a:t>
            </a:r>
            <a:r>
              <a:rPr lang="cs-CZ" sz="2800" dirty="0" err="1" smtClean="0">
                <a:solidFill>
                  <a:srgbClr val="FFC000"/>
                </a:solidFill>
              </a:rPr>
              <a:t>Hostivít</a:t>
            </a:r>
            <a:r>
              <a:rPr lang="cs-CZ" sz="2800" dirty="0" smtClean="0">
                <a:solidFill>
                  <a:srgbClr val="FFC000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cs-CZ" sz="2800" dirty="0" err="1" smtClean="0"/>
              <a:t>Hostivítovým</a:t>
            </a:r>
            <a:r>
              <a:rPr lang="cs-CZ" sz="2800" dirty="0" smtClean="0"/>
              <a:t> synem měl být </a:t>
            </a:r>
            <a:r>
              <a:rPr lang="cs-CZ" sz="2800" dirty="0" smtClean="0">
                <a:solidFill>
                  <a:srgbClr val="FFC000"/>
                </a:solidFill>
              </a:rPr>
              <a:t>první historicky doložený český kníže Bořivoj I.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7" y="4293096"/>
            <a:ext cx="53285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Tuto legendární posloupnost sestavil Kosmas na základě údajného vypravování bájných starců.</a:t>
            </a:r>
          </a:p>
          <a:p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13096"/>
            <a:ext cx="201622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trom_opadany.jpg"/>
          <p:cNvPicPr>
            <a:picLocks noChangeAspect="1"/>
          </p:cNvPicPr>
          <p:nvPr/>
        </p:nvPicPr>
        <p:blipFill>
          <a:blip r:embed="rId3"/>
          <a:srcRect l="14161" r="7377"/>
          <a:stretch>
            <a:fillRect/>
          </a:stretch>
        </p:blipFill>
        <p:spPr>
          <a:xfrm>
            <a:off x="1142976" y="142852"/>
            <a:ext cx="7171673" cy="6572272"/>
          </a:xfrm>
          <a:prstGeom prst="rect">
            <a:avLst/>
          </a:prstGeom>
        </p:spPr>
      </p:pic>
      <p:pic>
        <p:nvPicPr>
          <p:cNvPr id="6" name="Obrázek 5" descr="jabl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357694"/>
            <a:ext cx="1216000" cy="1368000"/>
          </a:xfrm>
          <a:prstGeom prst="rect">
            <a:avLst/>
          </a:prstGeom>
        </p:spPr>
      </p:pic>
      <p:pic>
        <p:nvPicPr>
          <p:cNvPr id="7" name="Obrázek 6" descr="jabl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000504"/>
            <a:ext cx="1216000" cy="1368000"/>
          </a:xfrm>
          <a:prstGeom prst="rect">
            <a:avLst/>
          </a:prstGeom>
        </p:spPr>
      </p:pic>
      <p:pic>
        <p:nvPicPr>
          <p:cNvPr id="8" name="Obrázek 7" descr="jabl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857496"/>
            <a:ext cx="1216000" cy="1368000"/>
          </a:xfrm>
          <a:prstGeom prst="rect">
            <a:avLst/>
          </a:prstGeom>
        </p:spPr>
      </p:pic>
      <p:pic>
        <p:nvPicPr>
          <p:cNvPr id="9" name="Obrázek 8" descr="jabl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714488"/>
            <a:ext cx="1216000" cy="1368000"/>
          </a:xfrm>
          <a:prstGeom prst="rect">
            <a:avLst/>
          </a:prstGeom>
        </p:spPr>
      </p:pic>
      <p:pic>
        <p:nvPicPr>
          <p:cNvPr id="10" name="Obrázek 9" descr="jabl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428736"/>
            <a:ext cx="1216000" cy="1368000"/>
          </a:xfrm>
          <a:prstGeom prst="rect">
            <a:avLst/>
          </a:prstGeom>
        </p:spPr>
      </p:pic>
      <p:pic>
        <p:nvPicPr>
          <p:cNvPr id="11" name="Obrázek 10" descr="jabl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286124"/>
            <a:ext cx="1216000" cy="1368000"/>
          </a:xfrm>
          <a:prstGeom prst="rect">
            <a:avLst/>
          </a:prstGeom>
        </p:spPr>
      </p:pic>
      <p:pic>
        <p:nvPicPr>
          <p:cNvPr id="12" name="Obrázek 11" descr="jabl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71480"/>
            <a:ext cx="1216000" cy="1368000"/>
          </a:xfrm>
          <a:prstGeom prst="rect">
            <a:avLst/>
          </a:prstGeom>
        </p:spPr>
      </p:pic>
      <p:pic>
        <p:nvPicPr>
          <p:cNvPr id="14" name="Obrázek 13" descr="jabl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5286388"/>
            <a:ext cx="1216000" cy="136800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428992" y="5857892"/>
            <a:ext cx="10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F1208"/>
                </a:solidFill>
              </a:rPr>
              <a:t>Přemysl</a:t>
            </a:r>
            <a:endParaRPr lang="cs-CZ" b="1" dirty="0">
              <a:solidFill>
                <a:srgbClr val="0F12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41620" y="4857760"/>
            <a:ext cx="111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F1208"/>
                </a:solidFill>
              </a:rPr>
              <a:t>Nezamysl</a:t>
            </a:r>
            <a:endParaRPr lang="cs-CZ" b="1" dirty="0">
              <a:solidFill>
                <a:srgbClr val="0F1208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71670" y="450057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F1208"/>
                </a:solidFill>
              </a:rPr>
              <a:t>Mnata</a:t>
            </a:r>
            <a:endParaRPr lang="cs-CZ" b="1" dirty="0">
              <a:solidFill>
                <a:srgbClr val="0F1208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000892" y="3774048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F1208"/>
                </a:solidFill>
              </a:rPr>
              <a:t>Vnislav</a:t>
            </a:r>
            <a:endParaRPr lang="cs-CZ" b="1" dirty="0">
              <a:solidFill>
                <a:srgbClr val="0F1208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14678" y="3429000"/>
            <a:ext cx="119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F1208"/>
                </a:solidFill>
              </a:rPr>
              <a:t>Křesomysl</a:t>
            </a:r>
            <a:endParaRPr lang="cs-CZ" b="1" dirty="0">
              <a:solidFill>
                <a:srgbClr val="0F1208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286512" y="228599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F1208"/>
                </a:solidFill>
              </a:rPr>
              <a:t>Neklan</a:t>
            </a:r>
            <a:endParaRPr lang="cs-CZ" b="1" dirty="0">
              <a:solidFill>
                <a:srgbClr val="0F1208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500166" y="1857364"/>
            <a:ext cx="10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F1208"/>
                </a:solidFill>
              </a:rPr>
              <a:t>Hostivít</a:t>
            </a:r>
            <a:endParaRPr lang="cs-CZ" b="1" dirty="0">
              <a:solidFill>
                <a:srgbClr val="0F120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714876" y="1071546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F1208"/>
                </a:solidFill>
              </a:rPr>
              <a:t>Bořivoj</a:t>
            </a:r>
            <a:endParaRPr lang="cs-CZ" b="1" dirty="0">
              <a:solidFill>
                <a:srgbClr val="0F1208"/>
              </a:solidFill>
            </a:endParaRPr>
          </a:p>
        </p:txBody>
      </p:sp>
      <p:pic>
        <p:nvPicPr>
          <p:cNvPr id="26" name="Obrázek 25" descr="list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07074" y="265166"/>
            <a:ext cx="644000" cy="828000"/>
          </a:xfrm>
          <a:prstGeom prst="rect">
            <a:avLst/>
          </a:prstGeom>
        </p:spPr>
      </p:pic>
      <p:pic>
        <p:nvPicPr>
          <p:cNvPr id="28" name="Obrázek 27" descr="list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380" y="3051248"/>
            <a:ext cx="644000" cy="828000"/>
          </a:xfrm>
          <a:prstGeom prst="rect">
            <a:avLst/>
          </a:prstGeom>
        </p:spPr>
      </p:pic>
      <p:pic>
        <p:nvPicPr>
          <p:cNvPr id="29" name="Obrázek 28" descr="list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1357298"/>
            <a:ext cx="644000" cy="828000"/>
          </a:xfrm>
          <a:prstGeom prst="rect">
            <a:avLst/>
          </a:prstGeom>
        </p:spPr>
      </p:pic>
      <p:pic>
        <p:nvPicPr>
          <p:cNvPr id="30" name="Obrázek 29" descr="list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49818" y="1836802"/>
            <a:ext cx="644000" cy="828000"/>
          </a:xfrm>
          <a:prstGeom prst="rect">
            <a:avLst/>
          </a:prstGeom>
        </p:spPr>
      </p:pic>
      <p:pic>
        <p:nvPicPr>
          <p:cNvPr id="31" name="Obrázek 30" descr="list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1285852" y="3500438"/>
            <a:ext cx="644000" cy="828000"/>
          </a:xfrm>
          <a:prstGeom prst="rect">
            <a:avLst/>
          </a:prstGeom>
        </p:spPr>
      </p:pic>
      <p:pic>
        <p:nvPicPr>
          <p:cNvPr id="32" name="Obrázek 31" descr="list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286248" y="2214554"/>
            <a:ext cx="644000" cy="828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212904" y="6416675"/>
            <a:ext cx="2895600" cy="365125"/>
          </a:xfrm>
        </p:spPr>
        <p:txBody>
          <a:bodyPr/>
          <a:lstStyle/>
          <a:p>
            <a:r>
              <a:rPr lang="cs-CZ" dirty="0" smtClean="0"/>
              <a:t>VY_32_INOVACE_03_Počátky českého státu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6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407196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Bořivoj I.</a:t>
            </a:r>
            <a:br>
              <a:rPr lang="cs-CZ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cs-CZ" sz="2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vládl  (867 – 888/9)</a:t>
            </a:r>
            <a:endParaRPr lang="cs-CZ" sz="2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14876" y="1928802"/>
            <a:ext cx="4143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Spolu s manželkou Ludmilou se nechal </a:t>
            </a:r>
            <a:r>
              <a:rPr lang="cs-CZ" sz="2400" dirty="0" smtClean="0">
                <a:solidFill>
                  <a:srgbClr val="FFC000"/>
                </a:solidFill>
              </a:rPr>
              <a:t>pokřtít na Svatoplukově dvoře na Velké Moravě </a:t>
            </a:r>
            <a:r>
              <a:rPr lang="cs-CZ" sz="2400" dirty="0" smtClean="0"/>
              <a:t>asi 882 – 884.</a:t>
            </a:r>
          </a:p>
          <a:p>
            <a:r>
              <a:rPr lang="cs-CZ" sz="2400" dirty="0" smtClean="0"/>
              <a:t>Po přijetí křesťanství vybudoval </a:t>
            </a:r>
            <a:r>
              <a:rPr lang="cs-CZ" sz="2400" dirty="0" smtClean="0">
                <a:solidFill>
                  <a:srgbClr val="FFC000"/>
                </a:solidFill>
              </a:rPr>
              <a:t>na Levém Hradci první známý kostel v Čechách</a:t>
            </a:r>
            <a:r>
              <a:rPr lang="cs-CZ" sz="2400" dirty="0" smtClean="0"/>
              <a:t>, ale dnes už ho nenajdeme.</a:t>
            </a:r>
          </a:p>
          <a:p>
            <a:r>
              <a:rPr lang="cs-CZ" sz="2400" dirty="0" smtClean="0"/>
              <a:t>Své </a:t>
            </a:r>
            <a:r>
              <a:rPr lang="cs-CZ" sz="2400" dirty="0" smtClean="0">
                <a:solidFill>
                  <a:srgbClr val="FFC000"/>
                </a:solidFill>
              </a:rPr>
              <a:t>sídlo</a:t>
            </a:r>
            <a:r>
              <a:rPr lang="cs-CZ" sz="2400" dirty="0" smtClean="0"/>
              <a:t> přenesl z Levého Hradce </a:t>
            </a:r>
            <a:r>
              <a:rPr lang="cs-CZ" sz="2400" dirty="0" smtClean="0">
                <a:solidFill>
                  <a:srgbClr val="FFC000"/>
                </a:solidFill>
              </a:rPr>
              <a:t>do Prahy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865836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79715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křest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50004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Bořivoj vládl pod svrchovaností Velké Moravy</a:t>
            </a:r>
            <a:r>
              <a:rPr lang="cs-CZ" sz="24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cs-CZ" sz="2400" dirty="0" smtClean="0"/>
              <a:t>Ještě před pádem Velké Moravy </a:t>
            </a:r>
            <a:r>
              <a:rPr lang="cs-CZ" sz="2400" dirty="0" smtClean="0">
                <a:solidFill>
                  <a:srgbClr val="FFC000"/>
                </a:solidFill>
              </a:rPr>
              <a:t>ovládli Češi ostatní kmeny a dali tak jméno celému státu. </a:t>
            </a:r>
          </a:p>
          <a:p>
            <a:r>
              <a:rPr lang="cs-CZ" sz="2400" dirty="0" smtClean="0"/>
              <a:t>Přemyslovci zprvu neovládali celou zemi přímo, jinde vládla další knížata, která pouze uznávala jistou svrchovanost Přemyslovců.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034" y="3284984"/>
            <a:ext cx="3567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Bořivoj přenesl své sídlo do Prahy na Pražský hrad. </a:t>
            </a:r>
            <a:r>
              <a:rPr lang="cs-CZ" sz="2400" dirty="0" smtClean="0"/>
              <a:t>Navzdory pověstem je starší než Vyšehrad, který vznikl v 10. st. za Boleslava I. nebo II.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VY_32_INOVACE_03_Počátky českého státu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95" y="3183812"/>
            <a:ext cx="432170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558</TotalTime>
  <Words>1677</Words>
  <Application>Microsoft Office PowerPoint</Application>
  <PresentationFormat>Předvádění na obrazovce (4:3)</PresentationFormat>
  <Paragraphs>175</Paragraphs>
  <Slides>25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Vrchol</vt:lpstr>
      <vt:lpstr>Prezentace aplikace PowerPoint</vt:lpstr>
      <vt:lpstr>PoČÁTKY ČESKÉHO STÁTU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Bořivoj I. vládl  (867 – 888/9)</vt:lpstr>
      <vt:lpstr>Prezentace aplikace PowerPoint</vt:lpstr>
      <vt:lpstr>Bořivojovi synové – Spytihněv I. a Vratislav I.</vt:lpstr>
      <vt:lpstr>Vražda Ludmily</vt:lpstr>
      <vt:lpstr> Václav (vládl 925 – 28.9.935)</vt:lpstr>
      <vt:lpstr> Václav (vládl 925 – 28.9.935)</vt:lpstr>
      <vt:lpstr>Vražda Václava</vt:lpstr>
      <vt:lpstr>Prezentace aplikace PowerPoint</vt:lpstr>
      <vt:lpstr>Boleslav I. Ukrutný (vládl 935 – 967/972)</vt:lpstr>
      <vt:lpstr>Bitva na Lechu</vt:lpstr>
      <vt:lpstr>Boleslav II.  (vládl 967/972 – 999)</vt:lpstr>
      <vt:lpstr>Benediktýnský klášter s bazilikou sv. Jiří na Pražském hradě </vt:lpstr>
      <vt:lpstr>Benediktýnský klášter v Břevnově</vt:lpstr>
      <vt:lpstr>Sv. Vojtěch  (žil okolo 957–997)  </vt:lpstr>
      <vt:lpstr>Vyvraždění Slavníkovců</vt:lpstr>
      <vt:lpstr>Počátky českého státu zápis</vt:lpstr>
      <vt:lpstr>Počátky českého státu zápis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POČÁTKY ČESKÉHO STÁTU</dc:title>
  <dc:creator>PetrPan</dc:creator>
  <cp:lastModifiedBy>Plechata</cp:lastModifiedBy>
  <cp:revision>176</cp:revision>
  <dcterms:created xsi:type="dcterms:W3CDTF">2011-07-13T08:57:27Z</dcterms:created>
  <dcterms:modified xsi:type="dcterms:W3CDTF">2013-05-19T08:24:54Z</dcterms:modified>
</cp:coreProperties>
</file>